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0" r:id="rId5"/>
    <p:sldId id="262" r:id="rId6"/>
    <p:sldId id="270" r:id="rId7"/>
    <p:sldId id="271" r:id="rId8"/>
    <p:sldId id="269" r:id="rId9"/>
    <p:sldId id="263" r:id="rId10"/>
    <p:sldId id="266" r:id="rId11"/>
    <p:sldId id="265" r:id="rId12"/>
    <p:sldId id="268" r:id="rId13"/>
    <p:sldId id="264" r:id="rId14"/>
    <p:sldId id="273" r:id="rId15"/>
    <p:sldId id="279" r:id="rId16"/>
    <p:sldId id="275" r:id="rId17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8F8"/>
    <a:srgbClr val="DAAA00"/>
    <a:srgbClr val="1856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85"/>
    <p:restoredTop sz="95628"/>
  </p:normalViewPr>
  <p:slideViewPr>
    <p:cSldViewPr snapToGrid="0" snapToObjects="1">
      <p:cViewPr varScale="1">
        <p:scale>
          <a:sx n="125" d="100"/>
          <a:sy n="125" d="100"/>
        </p:scale>
        <p:origin x="160" y="616"/>
      </p:cViewPr>
      <p:guideLst/>
    </p:cSldViewPr>
  </p:slideViewPr>
  <p:outlineViewPr>
    <p:cViewPr>
      <p:scale>
        <a:sx n="33" d="100"/>
        <a:sy n="33" d="100"/>
      </p:scale>
      <p:origin x="0" y="-189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0" d="100"/>
          <a:sy n="80" d="100"/>
        </p:scale>
        <p:origin x="340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097920-A214-B841-84B6-9EB264E41D30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1800F-F165-F54A-8F11-37132E7AFA8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9909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Bom dia a todos!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lvl="0"/>
            <a:r>
              <a:rPr lang="pt-BR" dirty="0"/>
              <a:t>É um prazer estar aqui para compartilhar com vocês o meu aprendizado de 25 anos de pesquisa.</a:t>
            </a:r>
            <a:endParaRPr lang="en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60273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Vou mostrar (as telas estão em inglês, eu vou explicar, mas não vou traduzir as interfaces). Os links vão ser disponibilizados e todos podem navegar depois com o Google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Translator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4524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76529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47695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Bom dia a todos!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lvl="0"/>
            <a:r>
              <a:rPr lang="pt-BR" dirty="0"/>
              <a:t>É um prazer estar aqui para compartilhar com vocês o meu aprendizado de 25 anos de pesquisa.</a:t>
            </a:r>
            <a:endParaRPr lang="en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436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Embora eu tenha iniciado meu mestrado em 1997, o começo da minha investigação sobre as transformações provocadas pela internet ocorreu com a leitura do livro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Digital, 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4848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do Nicholas </a:t>
            </a:r>
            <a:r>
              <a:rPr lang="pt-BR" dirty="0" err="1"/>
              <a:t>Negroponte</a:t>
            </a:r>
            <a:r>
              <a:rPr lang="pt-BR" dirty="0"/>
              <a:t>, diretor fundador do </a:t>
            </a:r>
            <a:r>
              <a:rPr lang="pt-BR" dirty="0" err="1"/>
              <a:t>MediaLab</a:t>
            </a:r>
            <a:r>
              <a:rPr lang="pt-BR" dirty="0"/>
              <a:t> do MIT, o Instituto de Tecnologia de Massachusetts nos Estados Unidos. Era fim de 1995, primeira edição, capa dura, trazida na mala por um tio. A </a:t>
            </a:r>
            <a:r>
              <a:rPr lang="pt-BR" dirty="0" err="1"/>
              <a:t>Amazon</a:t>
            </a:r>
            <a:r>
              <a:rPr lang="pt-BR" dirty="0"/>
              <a:t> até já havia sido fundada, mas a internet comercial no Brasil só iria no ano seguinte.</a:t>
            </a:r>
            <a:endParaRPr lang="en-BR" dirty="0"/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3143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livro não chegou a mim por acaso, não foi um presente. Foi uma encomenda que meu tio me fez o favor de comprar em uma Barnes &amp; </a:t>
            </a:r>
            <a:r>
              <a:rPr lang="pt-BR" dirty="0" err="1"/>
              <a:t>Noble</a:t>
            </a:r>
            <a:r>
              <a:rPr lang="pt-BR" dirty="0"/>
              <a:t> em Washington perto de onde ainda mora. E eu soube do lançamento do livro por meio de um grupo na </a:t>
            </a:r>
            <a:r>
              <a:rPr lang="pt-BR" dirty="0" err="1"/>
              <a:t>Usenet</a:t>
            </a:r>
            <a:r>
              <a:rPr lang="pt-BR" dirty="0"/>
              <a:t> que eu acessava através de uma BBS desde o começo de 93.</a:t>
            </a:r>
          </a:p>
          <a:p>
            <a:endParaRPr lang="pt-BR" dirty="0"/>
          </a:p>
          <a:p>
            <a:r>
              <a:rPr lang="pt-BR" dirty="0"/>
              <a:t>Quantas vezes eu não ouvi esse </a:t>
            </a:r>
            <a:r>
              <a:rPr lang="pt-BR" dirty="0" err="1"/>
              <a:t>buralho</a:t>
            </a:r>
            <a:r>
              <a:rPr lang="pt-BR" dirty="0"/>
              <a:t>.</a:t>
            </a:r>
          </a:p>
          <a:p>
            <a:endParaRPr lang="pt-BR" dirty="0"/>
          </a:p>
          <a:p>
            <a:r>
              <a:rPr lang="pt-BR" dirty="0"/>
              <a:t>As conexões com as BBS eram instáveis e você baixava tudo em lote (batches que é o termo técnico). Como a graça era ler meio a esmo, você acabava baixando a árvore inteira, milhares de tópicos, todas as mensagens não lidas endereçadas a você ou a todos, que eram a maioria. Demorava.</a:t>
            </a:r>
            <a:endParaRPr lang="en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4982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Esses elementos que hoje nós podemos reconhecer como domínios: </a:t>
            </a:r>
            <a:r>
              <a:rPr lang="pt-BR" dirty="0" err="1"/>
              <a:t>sci</a:t>
            </a:r>
            <a:r>
              <a:rPr lang="pt-BR" dirty="0"/>
              <a:t>.; soc.; </a:t>
            </a:r>
            <a:r>
              <a:rPr lang="pt-BR" dirty="0" err="1"/>
              <a:t>talk</a:t>
            </a:r>
            <a:r>
              <a:rPr lang="pt-BR" dirty="0"/>
              <a:t>, –os chamados  “big </a:t>
            </a:r>
            <a:r>
              <a:rPr lang="pt-BR" dirty="0" err="1"/>
              <a:t>eight</a:t>
            </a:r>
            <a:r>
              <a:rPr lang="pt-BR" dirty="0"/>
              <a:t>”– são mantidos desde sempre e os níveis hierárquicos são controlados até a definição do nome (e por consequência do tema) de todas os grupos de notícias (ou newsgroups) como são chamados os espaços de discussão da </a:t>
            </a:r>
            <a:r>
              <a:rPr lang="pt-BR" dirty="0" err="1"/>
              <a:t>Usenet</a:t>
            </a:r>
            <a:r>
              <a:rPr lang="pt-BR" dirty="0"/>
              <a:t>.</a:t>
            </a:r>
          </a:p>
          <a:p>
            <a:endParaRPr lang="pt-BR" dirty="0"/>
          </a:p>
          <a:p>
            <a:r>
              <a:rPr lang="pt-BR" dirty="0"/>
              <a:t>Por exemplo: eu até há pouco tempo seguia a lista rec. (recreação) </a:t>
            </a:r>
            <a:r>
              <a:rPr lang="pt-BR" dirty="0" err="1"/>
              <a:t>food</a:t>
            </a:r>
            <a:r>
              <a:rPr lang="pt-BR" dirty="0"/>
              <a:t>. (comida) drink. (bebida) </a:t>
            </a:r>
            <a:r>
              <a:rPr lang="pt-BR" dirty="0" err="1"/>
              <a:t>tea</a:t>
            </a:r>
            <a:r>
              <a:rPr lang="pt-BR" dirty="0"/>
              <a:t>. (chá). O assunto é óbvio. E a conversa é muito </a:t>
            </a:r>
            <a:r>
              <a:rPr lang="pt-BR" dirty="0" err="1"/>
              <a:t>nerd</a:t>
            </a:r>
            <a:r>
              <a:rPr lang="pt-BR" dirty="0"/>
              <a:t> como vocês podem ver. </a:t>
            </a:r>
            <a:r>
              <a:rPr lang="pt-BR" dirty="0" err="1"/>
              <a:t>Tea</a:t>
            </a:r>
            <a:r>
              <a:rPr lang="pt-BR" dirty="0"/>
              <a:t> </a:t>
            </a:r>
            <a:r>
              <a:rPr lang="pt-BR" dirty="0" err="1"/>
              <a:t>nerd</a:t>
            </a:r>
            <a:r>
              <a:rPr lang="pt-BR" dirty="0"/>
              <a:t>. E sim, a </a:t>
            </a:r>
            <a:r>
              <a:rPr lang="pt-BR" dirty="0" err="1"/>
              <a:t>Usenet</a:t>
            </a:r>
            <a:r>
              <a:rPr lang="pt-BR" dirty="0"/>
              <a:t> existe até hoje, como vocês estão vendo. Perdeu muito prestígio a partir 2005. Mas é </a:t>
            </a:r>
            <a:r>
              <a:rPr lang="pt-BR" dirty="0" err="1"/>
              <a:t>super</a:t>
            </a:r>
            <a:r>
              <a:rPr lang="pt-BR" dirty="0"/>
              <a:t> fácil de acessar via Google </a:t>
            </a:r>
            <a:r>
              <a:rPr lang="pt-BR" dirty="0" err="1"/>
              <a:t>Groups</a:t>
            </a:r>
            <a:r>
              <a:rPr lang="pt-BR" dirty="0"/>
              <a:t>. </a:t>
            </a:r>
            <a:endParaRPr lang="en-BR" dirty="0"/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7561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Desde desse primeiro momento, eu percebi como a experiência era transformadora. De repente, você estava conversando com gente do mundo inteiro com acesso a coisas impensáveis até o dia anterior. Eu podia fazer um </a:t>
            </a:r>
            <a:r>
              <a:rPr lang="pt-BR" dirty="0" err="1"/>
              <a:t>gopher</a:t>
            </a:r>
            <a:r>
              <a:rPr lang="pt-BR" dirty="0"/>
              <a:t> em bases de dados da Biblioteca do Congresso Americano (vou deixar para explicar </a:t>
            </a:r>
            <a:r>
              <a:rPr lang="pt-BR" dirty="0" err="1"/>
              <a:t>gopher</a:t>
            </a:r>
            <a:r>
              <a:rPr lang="pt-BR" dirty="0"/>
              <a:t> se alguém perguntar). E rolavam artigos e mais artigos, muitas vezes enviados pelos próprios autores. Você ia olhar e os caras eram professores de universidades de elite como Yale, Harvard, Oxford. Hoje, parece bobagem, mas há 25 anos atrás era quase mágica.</a:t>
            </a:r>
            <a:endParaRPr lang="en-BR" dirty="0"/>
          </a:p>
          <a:p>
            <a:endParaRPr lang="pt-BR" dirty="0"/>
          </a:p>
          <a:p>
            <a:r>
              <a:rPr lang="pt-BR" dirty="0"/>
              <a:t>A consequência foi: vou estudar esse trem.</a:t>
            </a:r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95411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isso, eu segui as palavras do grande sociólogo Manuel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Castells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em seu livro a Galáxia da Internet, e fui procurar entre aqueles que, por serem os produtores da própria infraestrutura da internet, devem ser os mais fluentes no uso de seus mecanismos: os programadores, particularmente as comunidades de desenvolvimento de software livre.</a:t>
            </a:r>
            <a:endParaRPr lang="en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1565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Meu primeiro caminho foi pela questão da interatividade e eu vou aproveitar hoje algumas ideias desta primeira etapa do meu trajeto de pesquisa. O segundo passo foi entender como era possível atingir uma nova potência, um novo patamar da cooperação. Minha hipótese: utilizar as ferramentas para interação no digital, ou mecanismos de interatividade digital, como eu os chamo, com plena fluência.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644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1800F-F165-F54A-8F11-37132E7AFA85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5676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11354-01EA-814E-816A-71ADA40E6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261F0-30BC-B94A-BA57-399496D0D8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466CA8-78F4-BF4B-9D8F-21DB6F409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F3AB-98BD-1547-9644-6A9630D76E11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D2FB4-F692-7944-B06E-C82C62814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63CBC-DEC8-7741-ABB5-35E610C6E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6420-8EFD-D741-9EB8-127392B4F5F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6928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11308-921B-EF48-B00B-72FE0747F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DDE4E9-E950-B24A-98C2-097C5007AD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F3369-FD84-9746-8AAB-C9549999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F3AB-98BD-1547-9644-6A9630D76E11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65576-16F4-3141-852D-E335BB995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9A859-0709-864D-922F-E719ACC1E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6420-8EFD-D741-9EB8-127392B4F5F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8510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447B56-7028-9B4B-A81E-C7D2DA225B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6B658D-6716-6540-AA76-1B7A3CE9B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CDE30-2A99-4B44-BD99-B911B9D3B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F3AB-98BD-1547-9644-6A9630D76E11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60542-6B42-9A43-8AF4-156B5B3E5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0FE34-D3BD-2241-BA72-7D2BB96B1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6420-8EFD-D741-9EB8-127392B4F5F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6316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82F79-5A67-0045-9B0D-46E77DD43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03367-D5E5-464D-B181-1B540ACD74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8F471-8D79-FB4C-ABF2-517786E90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F3AB-98BD-1547-9644-6A9630D76E11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77A76-DCE9-D94C-8340-E9E034D5B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2FF40-22B5-1D43-B2BD-B1052F31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6420-8EFD-D741-9EB8-127392B4F5F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2182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2BF4D-327A-0149-9F98-E8A2F13BF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826DD-1ABE-5F43-A63B-6975CE575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F03F8-261B-1D48-964D-0992A276E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F3AB-98BD-1547-9644-6A9630D76E11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F7F267-D2AF-E140-85A1-98C7D328C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875CF-5862-584D-9CC7-06043C218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6420-8EFD-D741-9EB8-127392B4F5F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321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99EED-CC34-D443-9B4B-26DD53312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E2FC8-7627-1248-960B-53959499B6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2A3478-E77F-6346-9655-9744A0CC22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437413-BB5B-A646-B6D4-7587359C1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F3AB-98BD-1547-9644-6A9630D76E11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12C376-8C2C-0946-A50E-E03E4DE43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09487-6328-1146-B423-D45D0CF36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6420-8EFD-D741-9EB8-127392B4F5F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6144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5358F-666F-8748-9011-6BB6439CE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98BB54-E80D-2C4F-99D1-FA37D34C7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C7BD9D-C8B2-E742-B6B9-484FA9D8EB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ECE0AA-0C01-844B-9A55-0F124F247D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BC418C-F267-2246-8C33-CE0F55DF8D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463F66-4BD2-7145-AABF-4E25C37F9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F3AB-98BD-1547-9644-6A9630D76E11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D5ABD4-43C0-F443-9B2C-F36A2FAA7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8975CB-FBD3-0F40-A78D-6AF859385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6420-8EFD-D741-9EB8-127392B4F5F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2837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261D6-63E3-E84B-9A70-0E84E40AD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EB2C39-4088-5846-AED4-86769DE67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F3AB-98BD-1547-9644-6A9630D76E11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2785E2-8151-5C4C-B5F7-27D3F8EB6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BA6A84-D3B7-A742-ABF0-5EEA641B9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6420-8EFD-D741-9EB8-127392B4F5F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2639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8B4F60-7AB6-DA40-84AE-38343E8D3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F3AB-98BD-1547-9644-6A9630D76E11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46CAE0-5E90-FA4A-9E38-C0440EE3D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D46D4E-FF8F-1545-8CB8-1DF962691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6420-8EFD-D741-9EB8-127392B4F5F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181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6CAEA-4933-B940-A714-2EC370AC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141E9-2A18-0B4F-9DDC-E9C390431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39A1BD-1EAC-5946-A3DC-2981631EC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A61DF-14FC-5F4C-9A7A-1F830F6CA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F3AB-98BD-1547-9644-6A9630D76E11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E77DA-7E01-4845-8E8A-A0D41E640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8A7B05-1394-4F47-A142-5590A1234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6420-8EFD-D741-9EB8-127392B4F5F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7763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4BDF9-0A93-3A44-ADC0-4BFCA32CD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5E9A94-6034-8140-8648-1FCCBF95CB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85622-38C3-8844-BD28-096B9303E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B3269C-3F37-BA41-ABBC-87CC8726C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F3AB-98BD-1547-9644-6A9630D76E11}" type="datetimeFigureOut">
              <a:rPr lang="pt-BR" smtClean="0"/>
              <a:t>30/04/2020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182FAA-0249-9648-A011-61801625A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9998C-FDB1-9945-B23D-9420EBCF2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6420-8EFD-D741-9EB8-127392B4F5F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7836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F693B8-F1BF-FA43-8F77-717B37D9D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pt-B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DBDE6-5BCD-FB45-999F-D7B6E3B45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F19B89-AD10-9141-8C28-F486B777C9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Ubuntu" panose="020B0504030602030204" pitchFamily="34" charset="0"/>
              </a:defRPr>
            </a:lvl1pPr>
          </a:lstStyle>
          <a:p>
            <a:fld id="{83BBF3AB-98BD-1547-9644-6A9630D76E11}" type="datetimeFigureOut">
              <a:rPr lang="pt-BR" smtClean="0"/>
              <a:pPr/>
              <a:t>30/04/2020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04839-3624-FA41-9D3C-62533008B7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Ubuntu" panose="020B0504030602030204" pitchFamily="34" charset="0"/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B208D-4434-4447-95B8-471BB3C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Ubuntu" panose="020B0504030602030204" pitchFamily="34" charset="0"/>
              </a:defRPr>
            </a:lvl1pPr>
          </a:lstStyle>
          <a:p>
            <a:fld id="{D0686420-8EFD-D741-9EB8-127392B4F5FF}" type="slidenum">
              <a:rPr lang="pt-BR" smtClean="0"/>
              <a:pPr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2180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entoo.org/get-involved/irc-channels/all-channels.html" TargetMode="External"/><Relationship Id="rId13" Type="http://schemas.openxmlformats.org/officeDocument/2006/relationships/hyperlink" Target="As%20normas%20socias%20podem%20ser%20complexas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freenode.net/" TargetMode="External"/><Relationship Id="rId12" Type="http://schemas.openxmlformats.org/officeDocument/2006/relationships/hyperlink" Target="https://tools.ietf.org/html/rfc1855" TargetMode="External"/><Relationship Id="rId17" Type="http://schemas.openxmlformats.org/officeDocument/2006/relationships/hyperlink" Target="https://webkit.org/contributing-code/" TargetMode="External"/><Relationship Id="rId2" Type="http://schemas.openxmlformats.org/officeDocument/2006/relationships/notesSlide" Target="../notesSlides/notesSlide10.xml"/><Relationship Id="rId16" Type="http://schemas.openxmlformats.org/officeDocument/2006/relationships/hyperlink" Target="http://community.apache.org/newcomers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kml.iu.edu/hypermail/linux/kernel/2004.1/00529.html" TargetMode="External"/><Relationship Id="rId11" Type="http://schemas.openxmlformats.org/officeDocument/2006/relationships/hyperlink" Target="https://www.drupal.org/irc/courtesy" TargetMode="External"/><Relationship Id="rId5" Type="http://schemas.openxmlformats.org/officeDocument/2006/relationships/hyperlink" Target="http://lkml.iu.edu/hypermail/linux/kernel/2004.1/index.html" TargetMode="External"/><Relationship Id="rId15" Type="http://schemas.openxmlformats.org/officeDocument/2006/relationships/hyperlink" Target="https://gentoo.org/get-involved/contribute/" TargetMode="External"/><Relationship Id="rId10" Type="http://schemas.openxmlformats.org/officeDocument/2006/relationships/hyperlink" Target="http://community.apache.org/lists.html" TargetMode="External"/><Relationship Id="rId4" Type="http://schemas.openxmlformats.org/officeDocument/2006/relationships/hyperlink" Target="https://lkml.org/" TargetMode="External"/><Relationship Id="rId9" Type="http://schemas.openxmlformats.org/officeDocument/2006/relationships/hyperlink" Target="https://ubuntuforums.org/index.php" TargetMode="External"/><Relationship Id="rId14" Type="http://schemas.openxmlformats.org/officeDocument/2006/relationships/hyperlink" Target="https://www.debian.org/devel/constitution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iki.gentoo.org/wiki/Project:Elections/Council/201406" TargetMode="External"/><Relationship Id="rId13" Type="http://schemas.openxmlformats.org/officeDocument/2006/relationships/hyperlink" Target="https://launchpad.net/ubuntu/+source/ffmpeg/7:3.0.1-3ubuntu2" TargetMode="External"/><Relationship Id="rId3" Type="http://schemas.openxmlformats.org/officeDocument/2006/relationships/hyperlink" Target="https://www.drupal.org/association/history" TargetMode="External"/><Relationship Id="rId7" Type="http://schemas.openxmlformats.org/officeDocument/2006/relationships/hyperlink" Target="https://www.drupal.org/association/board/minutes" TargetMode="External"/><Relationship Id="rId12" Type="http://schemas.openxmlformats.org/officeDocument/2006/relationships/hyperlink" Target="https://www.bugzilla.org/installation-list/" TargetMode="External"/><Relationship Id="rId17" Type="http://schemas.openxmlformats.org/officeDocument/2006/relationships/hyperlink" Target="https://github.com/opencv/opencv/pull/17071" TargetMode="External"/><Relationship Id="rId2" Type="http://schemas.openxmlformats.org/officeDocument/2006/relationships/notesSlide" Target="../notesSlides/notesSlide11.xml"/><Relationship Id="rId16" Type="http://schemas.openxmlformats.org/officeDocument/2006/relationships/hyperlink" Target="https://github.com/opencv/opencv/graphs/contributor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bav.org/about/" TargetMode="External"/><Relationship Id="rId11" Type="http://schemas.openxmlformats.org/officeDocument/2006/relationships/hyperlink" Target="http://community.apache.org/apache-way/apache-project-maturity-model.html" TargetMode="External"/><Relationship Id="rId5" Type="http://schemas.openxmlformats.org/officeDocument/2006/relationships/hyperlink" Target="https://www.apache.org/theapacheway/" TargetMode="External"/><Relationship Id="rId15" Type="http://schemas.openxmlformats.org/officeDocument/2006/relationships/hyperlink" Target="https://git-scm.com/about/distributed" TargetMode="External"/><Relationship Id="rId10" Type="http://schemas.openxmlformats.org/officeDocument/2006/relationships/hyperlink" Target="https://www.x.org/wiki/BoardOfDirectors/IrcLogs/2010/02-16/" TargetMode="External"/><Relationship Id="rId4" Type="http://schemas.openxmlformats.org/officeDocument/2006/relationships/hyperlink" Target="https://www.gimp.org/about/prehistory.html" TargetMode="External"/><Relationship Id="rId9" Type="http://schemas.openxmlformats.org/officeDocument/2006/relationships/hyperlink" Target="https://ubuntu.com/community/governance" TargetMode="External"/><Relationship Id="rId14" Type="http://schemas.openxmlformats.org/officeDocument/2006/relationships/hyperlink" Target="https://github.com/opencv/opencv/wiki/How_to_contribut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ocknetwork/voting/blob/master/DGPs/DGP-1.md" TargetMode="External"/><Relationship Id="rId13" Type="http://schemas.openxmlformats.org/officeDocument/2006/relationships/hyperlink" Target="http://mail-archives.apache.org/mod_mbox/community-dev/201501.mbox/%3CCAEWfVJ=ErFT7K_bv63YZavzW=TPKXh2Azz=L3Z-FzYnh14TcOA@mail.gmail.com%3E#archives" TargetMode="External"/><Relationship Id="rId3" Type="http://schemas.openxmlformats.org/officeDocument/2006/relationships/hyperlink" Target="http://bazaar.launchpad.net/~mailman-coders/mailman/3.0/view/head:/src/mailman/app/membership.py" TargetMode="External"/><Relationship Id="rId7" Type="http://schemas.openxmlformats.org/officeDocument/2006/relationships/hyperlink" Target="http://www.apache.org/legal/release-policy.html" TargetMode="External"/><Relationship Id="rId12" Type="http://schemas.openxmlformats.org/officeDocument/2006/relationships/hyperlink" Target="https://wiki.apache.org/confluence/display/HADOOP/2019-11-26+Meeting+note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iki.gimp.org/wiki/Main_Page" TargetMode="External"/><Relationship Id="rId11" Type="http://schemas.openxmlformats.org/officeDocument/2006/relationships/hyperlink" Target="https://cwiki.apache.org/confluence/display/CASSANDRA/2020-01-20+Apache+Cassandra+Contributor+Meeting" TargetMode="External"/><Relationship Id="rId5" Type="http://schemas.openxmlformats.org/officeDocument/2006/relationships/hyperlink" Target="https://webkit.org/code-style-guidelines/" TargetMode="External"/><Relationship Id="rId10" Type="http://schemas.openxmlformats.org/officeDocument/2006/relationships/hyperlink" Target="https://github.com/opencv/opencv/wiki/Meeting_notes" TargetMode="External"/><Relationship Id="rId4" Type="http://schemas.openxmlformats.org/officeDocument/2006/relationships/hyperlink" Target="https://git.libav.org/?p=libav.git;a=blob;f=Changelog;hb=refs/tags/v11.6" TargetMode="External"/><Relationship Id="rId9" Type="http://schemas.openxmlformats.org/officeDocument/2006/relationships/hyperlink" Target="https://www.drupal.org/association/board/meetings" TargetMode="External"/><Relationship Id="rId14" Type="http://schemas.openxmlformats.org/officeDocument/2006/relationships/hyperlink" Target="https://groups.google.com/forum/#!msg/comp.os.minix/4995SivOl9o/GwqLJlPSlCEJ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Nicholas_Negropont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ui1YXZBm1k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Manuel_Castell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emf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7830E9-9C7F-CC47-9208-873689DB90D4}"/>
              </a:ext>
            </a:extLst>
          </p:cNvPr>
          <p:cNvSpPr txBox="1"/>
          <p:nvPr/>
        </p:nvSpPr>
        <p:spPr>
          <a:xfrm>
            <a:off x="1333927" y="3119226"/>
            <a:ext cx="9524144" cy="923330"/>
          </a:xfrm>
          <a:prstGeom prst="rect">
            <a:avLst/>
          </a:prstGeom>
          <a:solidFill>
            <a:srgbClr val="18563F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  <a:latin typeface="Ubuntu" panose="020B0504030602030204" pitchFamily="34" charset="0"/>
              </a:rPr>
              <a:t>DIGITAL COLLABORATION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7EE191-7C1F-7343-B428-7D236332C395}"/>
              </a:ext>
            </a:extLst>
          </p:cNvPr>
          <p:cNvSpPr/>
          <p:nvPr/>
        </p:nvSpPr>
        <p:spPr>
          <a:xfrm>
            <a:off x="4320771" y="4115171"/>
            <a:ext cx="35504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>
                <a:solidFill>
                  <a:srgbClr val="18563F"/>
                </a:solidFill>
                <a:latin typeface="Ubuntu" panose="020B0504030602030204" pitchFamily="34" charset="0"/>
              </a:rPr>
              <a:t>Far beyond Zoom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F256DE-1A7D-5046-AF33-4A33BDC7C78F}"/>
              </a:ext>
            </a:extLst>
          </p:cNvPr>
          <p:cNvSpPr txBox="1"/>
          <p:nvPr/>
        </p:nvSpPr>
        <p:spPr>
          <a:xfrm>
            <a:off x="5283917" y="6224926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rgbClr val="DAAA00"/>
                </a:solidFill>
                <a:latin typeface="Ubuntu" panose="020B0504030602030204" pitchFamily="34" charset="0"/>
              </a:rPr>
              <a:t>April 30, 2020</a:t>
            </a:r>
          </a:p>
        </p:txBody>
      </p:sp>
    </p:spTree>
    <p:extLst>
      <p:ext uri="{BB962C8B-B14F-4D97-AF65-F5344CB8AC3E}">
        <p14:creationId xmlns:p14="http://schemas.microsoft.com/office/powerpoint/2010/main" val="1223725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FE9044DB-C1EE-084A-86A6-4CB8C9A44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7210" y="6367666"/>
            <a:ext cx="494790" cy="49479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D82BE4E3-7E5C-5249-AEBF-D48A0689C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see: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6E54F47-0FB1-694A-A996-F3FE64E87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linkClick r:id="rId4"/>
              </a:rPr>
              <a:t>The development of Linux, one of world's most complex pieces code, is managed on a mailing list</a:t>
            </a:r>
            <a:r>
              <a:rPr lang="en-US" sz="1800" dirty="0"/>
              <a:t>. </a:t>
            </a:r>
            <a:r>
              <a:rPr lang="en-US" sz="1800" dirty="0">
                <a:hlinkClick r:id="rId5"/>
              </a:rPr>
              <a:t>This is the email exchange of two weeks ago</a:t>
            </a:r>
            <a:r>
              <a:rPr lang="en-US" sz="1800" dirty="0"/>
              <a:t> and </a:t>
            </a:r>
            <a:r>
              <a:rPr lang="en-US" sz="1800" dirty="0">
                <a:hlinkClick r:id="rId6"/>
              </a:rPr>
              <a:t>a sample message</a:t>
            </a:r>
            <a:r>
              <a:rPr lang="en-US" sz="1800" dirty="0"/>
              <a:t>.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linkClick r:id="rId7"/>
              </a:rPr>
              <a:t>Another technology of choice are Internet Relay Chat (IRC) channels</a:t>
            </a:r>
            <a:r>
              <a:rPr lang="en-US" sz="1800" dirty="0"/>
              <a:t>, </a:t>
            </a:r>
            <a:br>
              <a:rPr lang="en-US" sz="1800" dirty="0"/>
            </a:br>
            <a:r>
              <a:rPr lang="en-US" sz="1800" dirty="0">
                <a:hlinkClick r:id="rId8"/>
              </a:rPr>
              <a:t>like these maintained by the Gentoo project</a:t>
            </a:r>
            <a:r>
              <a:rPr lang="en-US" sz="1800" dirty="0"/>
              <a:t>, </a:t>
            </a:r>
            <a:r>
              <a:rPr lang="en-US" sz="1800" dirty="0">
                <a:hlinkClick r:id="rId8"/>
              </a:rPr>
              <a:t>which employes another old format: eletronic forums</a:t>
            </a:r>
            <a:r>
              <a:rPr lang="en-US" sz="1800" dirty="0"/>
              <a:t>, </a:t>
            </a:r>
            <a:r>
              <a:rPr lang="en-US" sz="1800" dirty="0">
                <a:hlinkClick r:id="rId9"/>
              </a:rPr>
              <a:t>also used by Ubuntu among many others</a:t>
            </a:r>
            <a:r>
              <a:rPr lang="en-US" sz="1800" dirty="0"/>
              <a:t>.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linkClick r:id="rId10"/>
              </a:rPr>
              <a:t>These simple technologies are always accompained by clear instructions for contribution</a:t>
            </a:r>
            <a:r>
              <a:rPr lang="en-US" sz="1800" dirty="0"/>
              <a:t>. </a:t>
            </a:r>
            <a:br>
              <a:rPr lang="en-US" sz="1800" dirty="0"/>
            </a:br>
            <a:r>
              <a:rPr lang="en-US" sz="1800" dirty="0">
                <a:hlinkClick r:id="rId11"/>
              </a:rPr>
              <a:t>Norms of conduct are explicit</a:t>
            </a:r>
            <a:r>
              <a:rPr lang="en-US" sz="1800" dirty="0"/>
              <a:t>, </a:t>
            </a:r>
            <a:r>
              <a:rPr lang="en-US" sz="1800" dirty="0">
                <a:hlinkClick r:id="rId12"/>
              </a:rPr>
              <a:t>following an Internet long tradition</a:t>
            </a:r>
            <a:r>
              <a:rPr lang="en-US" sz="1800" dirty="0"/>
              <a:t>.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linkClick r:id="rId13"/>
              </a:rPr>
              <a:t>Social norms can become sophisticated</a:t>
            </a:r>
            <a:r>
              <a:rPr lang="en-US" sz="1800" dirty="0"/>
              <a:t>, </a:t>
            </a:r>
            <a:r>
              <a:rPr lang="en-US" sz="1800" dirty="0">
                <a:hlinkClick r:id="rId14"/>
              </a:rPr>
              <a:t>including quite formal documents</a:t>
            </a:r>
            <a:r>
              <a:rPr lang="en-US" sz="1800" dirty="0"/>
              <a:t>.</a:t>
            </a:r>
            <a:endParaRPr lang="en-US" sz="1800" dirty="0">
              <a:hlinkClick r:id="rId15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linkClick r:id="rId15"/>
              </a:rPr>
              <a:t>But fostering engagement is a top priority</a:t>
            </a:r>
            <a:r>
              <a:rPr lang="en-US" sz="1800" dirty="0"/>
              <a:t>, </a:t>
            </a:r>
            <a:r>
              <a:rPr lang="en-US" sz="1800" dirty="0">
                <a:hlinkClick r:id="rId16"/>
              </a:rPr>
              <a:t>together with on boarding newcomers</a:t>
            </a:r>
            <a:r>
              <a:rPr lang="en-US" sz="1800" dirty="0"/>
              <a:t>,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linkClick r:id="rId17"/>
              </a:rPr>
              <a:t>particularly to promote consistency on software development (their main practice)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36782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7CAB9-53BF-2A4A-A70C-1812D000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Second discovery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105EA-2645-1848-9939-BF975A11B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b="1" dirty="0"/>
              <a:t>The working space is made of permanent discourse.</a:t>
            </a:r>
            <a:endParaRPr lang="en-US" dirty="0">
              <a:effectLst/>
            </a:endParaRP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Transparent, constant, thorough, well organized and permanent documentation builds the common culture which is a necessary condition for efficient collective action*.</a:t>
            </a:r>
          </a:p>
        </p:txBody>
      </p:sp>
      <p:pic>
        <p:nvPicPr>
          <p:cNvPr id="4" name="Picture 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88BF68D1-1CFE-8445-92AD-8C5EC5A33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7210" y="6365414"/>
            <a:ext cx="494790" cy="49479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C87EBF-9AAA-0846-A769-C9886FD90DD8}"/>
              </a:ext>
            </a:extLst>
          </p:cNvPr>
          <p:cNvSpPr txBox="1"/>
          <p:nvPr/>
        </p:nvSpPr>
        <p:spPr>
          <a:xfrm>
            <a:off x="6630135" y="5942568"/>
            <a:ext cx="4713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Ubuntu" panose="020B0504030602030204" pitchFamily="34" charset="0"/>
              </a:rPr>
              <a:t>* like it is </a:t>
            </a:r>
            <a:r>
              <a:rPr lang="en-US" i="1" dirty="0">
                <a:latin typeface="Ubuntu" panose="020B0504030602030204" pitchFamily="34" charset="0"/>
              </a:rPr>
              <a:t>sometimes</a:t>
            </a:r>
            <a:r>
              <a:rPr lang="en-US" dirty="0">
                <a:latin typeface="Ubuntu" panose="020B0504030602030204" pitchFamily="34" charset="0"/>
              </a:rPr>
              <a:t> achieved by companies</a:t>
            </a:r>
          </a:p>
        </p:txBody>
      </p:sp>
    </p:spTree>
    <p:extLst>
      <p:ext uri="{BB962C8B-B14F-4D97-AF65-F5344CB8AC3E}">
        <p14:creationId xmlns:p14="http://schemas.microsoft.com/office/powerpoint/2010/main" val="4034076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4E9B9-DE85-A747-B433-BC823CE77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see: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70051-5EE7-384E-AE10-104D29D65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1800" dirty="0">
                <a:hlinkClick r:id="rId3"/>
              </a:rPr>
              <a:t>Culture is the result of common history</a:t>
            </a:r>
            <a:r>
              <a:rPr lang="en-US" sz="1800" dirty="0"/>
              <a:t>, </a:t>
            </a:r>
            <a:r>
              <a:rPr lang="en-US" sz="1800" dirty="0">
                <a:hlinkClick r:id="rId4"/>
              </a:rPr>
              <a:t>documented in different formats</a:t>
            </a:r>
            <a:r>
              <a:rPr lang="en-US" sz="1800" dirty="0"/>
              <a:t>, </a:t>
            </a:r>
            <a:br>
              <a:rPr lang="en-US" sz="1800" dirty="0"/>
            </a:br>
            <a:r>
              <a:rPr lang="en-US" sz="1800" dirty="0">
                <a:hlinkClick r:id="rId5"/>
              </a:rPr>
              <a:t>capable of defining common values </a:t>
            </a:r>
            <a:r>
              <a:rPr lang="en-US" sz="18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endParaRPr lang="en-US" sz="1800" dirty="0"/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1800" dirty="0">
                <a:hlinkClick r:id="rId6"/>
              </a:rPr>
              <a:t>Institucional roles are clearly defined</a:t>
            </a:r>
            <a:r>
              <a:rPr lang="en-US" sz="1800" dirty="0"/>
              <a:t>, </a:t>
            </a:r>
            <a:r>
              <a:rPr lang="en-US" sz="1800" dirty="0">
                <a:hlinkClick r:id="rId7"/>
              </a:rPr>
              <a:t>but open tribunes</a:t>
            </a:r>
            <a:r>
              <a:rPr lang="en-US" sz="1800" dirty="0"/>
              <a:t>, </a:t>
            </a:r>
            <a:r>
              <a:rPr lang="en-US" sz="1800" dirty="0">
                <a:hlinkClick r:id="rId8"/>
              </a:rPr>
              <a:t>not a management strategy</a:t>
            </a:r>
            <a:r>
              <a:rPr lang="en-US" sz="1800" dirty="0"/>
              <a:t>, or </a:t>
            </a:r>
            <a:r>
              <a:rPr lang="en-US" sz="1800" dirty="0">
                <a:hlinkClick r:id="rId9"/>
              </a:rPr>
              <a:t>governance principles</a:t>
            </a:r>
            <a:r>
              <a:rPr lang="en-US" sz="1800" dirty="0"/>
              <a:t>, </a:t>
            </a:r>
            <a:r>
              <a:rPr lang="en-US" sz="1800" dirty="0">
                <a:hlinkClick r:id="rId10"/>
              </a:rPr>
              <a:t>are the constant element</a:t>
            </a:r>
            <a:r>
              <a:rPr lang="en-US" sz="18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endParaRPr lang="en-US" sz="1800" dirty="0">
              <a:hlinkClick r:id="rId11"/>
            </a:endParaRPr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1800" dirty="0">
                <a:hlinkClick r:id="rId11"/>
              </a:rPr>
              <a:t>In the best developed cases, work routines are written down in detail</a:t>
            </a:r>
            <a:r>
              <a:rPr lang="en-US" sz="18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endParaRPr lang="en-US" sz="1800" dirty="0"/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1800" dirty="0">
                <a:hlinkClick r:id="rId12"/>
              </a:rPr>
              <a:t>Several platforms are used on the production process</a:t>
            </a:r>
            <a:r>
              <a:rPr lang="en-US" sz="1800" dirty="0"/>
              <a:t>, </a:t>
            </a:r>
            <a:r>
              <a:rPr lang="en-US" sz="1800" dirty="0">
                <a:hlinkClick r:id="rId13"/>
              </a:rPr>
              <a:t>at different levels of complexity</a:t>
            </a:r>
            <a:r>
              <a:rPr lang="en-US" sz="1800" dirty="0"/>
              <a:t>. </a:t>
            </a:r>
            <a:br>
              <a:rPr lang="en-US" sz="1800" dirty="0"/>
            </a:br>
            <a:r>
              <a:rPr lang="en-US" sz="1800" dirty="0">
                <a:hlinkClick r:id="rId14"/>
              </a:rPr>
              <a:t>Git is, used by millions of programmer, is the final stop Today</a:t>
            </a:r>
            <a:r>
              <a:rPr lang="en-US" sz="1800" dirty="0"/>
              <a:t>, </a:t>
            </a:r>
            <a:r>
              <a:rPr lang="en-US" sz="1800" dirty="0">
                <a:hlinkClick r:id="rId15"/>
              </a:rPr>
              <a:t>with its shared repositories</a:t>
            </a:r>
            <a:r>
              <a:rPr lang="en-US" sz="1800" dirty="0"/>
              <a:t>, </a:t>
            </a:r>
            <a:br>
              <a:rPr lang="en-US" sz="1800" dirty="0"/>
            </a:br>
            <a:r>
              <a:rPr lang="en-US" sz="1800" dirty="0">
                <a:hlinkClick r:id="rId16"/>
              </a:rPr>
              <a:t>flexible distribution modes</a:t>
            </a:r>
            <a:r>
              <a:rPr lang="en-US" sz="1800" dirty="0"/>
              <a:t> and </a:t>
            </a:r>
            <a:r>
              <a:rPr lang="en-US" sz="1800" dirty="0">
                <a:hlinkClick r:id="rId17"/>
              </a:rPr>
              <a:t>structured revision processes</a:t>
            </a:r>
            <a:r>
              <a:rPr lang="en-US" sz="18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29247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7CAB9-53BF-2A4A-A70C-1812D000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practice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105EA-2645-1848-9939-BF975A11B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b="1" dirty="0"/>
              <a:t>Collaborative work can and should be asynchronous. </a:t>
            </a:r>
            <a:endParaRPr lang="en-US" dirty="0">
              <a:effectLst/>
            </a:endParaRP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Very little is done in synchronous dialogue, independent of the used technology, because all involved constantly document their work to facilitate connection and continuity.</a:t>
            </a:r>
          </a:p>
        </p:txBody>
      </p:sp>
      <p:pic>
        <p:nvPicPr>
          <p:cNvPr id="4" name="Picture 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88BF68D1-1CFE-8445-92AD-8C5EC5A33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7210" y="6365414"/>
            <a:ext cx="494790" cy="49479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35842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4E9B9-DE85-A747-B433-BC823CE77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see: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70051-5EE7-384E-AE10-104D29D65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pt-BR" sz="1800" dirty="0">
                <a:hlinkClick r:id="rId3"/>
              </a:rPr>
              <a:t>Work is documented at all levels</a:t>
            </a:r>
            <a:r>
              <a:rPr lang="pt-BR" sz="1800" dirty="0"/>
              <a:t>, </a:t>
            </a:r>
            <a:r>
              <a:rPr lang="pt-BR" sz="1800" dirty="0">
                <a:hlinkClick r:id="rId4"/>
              </a:rPr>
              <a:t>software developement depends on this</a:t>
            </a:r>
            <a:r>
              <a:rPr lang="pt-BR" sz="1800" dirty="0"/>
              <a:t> </a:t>
            </a:r>
            <a:r>
              <a:rPr lang="pt-BR" sz="1800" dirty="0" err="1"/>
              <a:t>and</a:t>
            </a:r>
            <a:br>
              <a:rPr lang="pt-BR" sz="1800" dirty="0"/>
            </a:br>
            <a:r>
              <a:rPr lang="pt-BR" sz="1800" dirty="0">
                <a:hlinkClick r:id="rId5"/>
              </a:rPr>
              <a:t>it goes down to minute details</a:t>
            </a:r>
            <a:r>
              <a:rPr lang="pt-BR" sz="18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endParaRPr lang="pt-BR" sz="1800" dirty="0"/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pt-BR" sz="1800" dirty="0">
                <a:hlinkClick r:id="rId6"/>
              </a:rPr>
              <a:t>Manuals are created though collective and open methods</a:t>
            </a:r>
            <a:r>
              <a:rPr lang="pt-BR" sz="1800" dirty="0"/>
              <a:t>. </a:t>
            </a:r>
            <a:br>
              <a:rPr lang="pt-BR" sz="1800" dirty="0"/>
            </a:br>
            <a:r>
              <a:rPr lang="pt-BR" sz="1800" dirty="0">
                <a:hlinkClick r:id="rId7"/>
              </a:rPr>
              <a:t>How to guides are available for all stages of the working process</a:t>
            </a:r>
            <a:r>
              <a:rPr lang="pt-BR" sz="1800" dirty="0"/>
              <a:t>. </a:t>
            </a:r>
            <a:br>
              <a:rPr lang="pt-BR" sz="1800" dirty="0"/>
            </a:br>
            <a:r>
              <a:rPr lang="pt-BR" sz="1800" dirty="0">
                <a:hlinkClick r:id="rId8"/>
              </a:rPr>
              <a:t>Decision processes are declaratory, permanent and searchable</a:t>
            </a:r>
            <a:r>
              <a:rPr lang="pt-BR" sz="1800" dirty="0"/>
              <a:t>. </a:t>
            </a:r>
            <a:br>
              <a:rPr lang="pt-BR" sz="1800" dirty="0"/>
            </a:br>
            <a:r>
              <a:rPr lang="pt-BR" sz="1800" dirty="0">
                <a:hlinkClick r:id="rId9"/>
              </a:rPr>
              <a:t>Project meeting are pubicly anounced</a:t>
            </a:r>
            <a:r>
              <a:rPr lang="pt-BR" sz="1800" dirty="0"/>
              <a:t>, </a:t>
            </a:r>
            <a:r>
              <a:rPr lang="pt-BR" sz="1800" dirty="0">
                <a:hlinkClick r:id="rId10"/>
              </a:rPr>
              <a:t>duely resgistered and filed</a:t>
            </a:r>
            <a:r>
              <a:rPr lang="pt-BR" sz="1800" dirty="0"/>
              <a:t>, </a:t>
            </a:r>
            <a:r>
              <a:rPr lang="pt-BR" sz="1800" dirty="0">
                <a:hlinkClick r:id="rId11"/>
              </a:rPr>
              <a:t>sometimes </a:t>
            </a:r>
            <a:r>
              <a:rPr lang="pt-BR" sz="1800" dirty="0" err="1">
                <a:hlinkClick r:id="rId11"/>
              </a:rPr>
              <a:t>taped</a:t>
            </a:r>
            <a:r>
              <a:rPr lang="pt-BR" sz="1800" dirty="0" err="1"/>
              <a:t>,and</a:t>
            </a:r>
            <a:r>
              <a:rPr lang="pt-BR" sz="1800" dirty="0"/>
              <a:t> </a:t>
            </a:r>
            <a:r>
              <a:rPr lang="pt-BR" sz="1800" dirty="0">
                <a:hlinkClick r:id="rId12"/>
              </a:rPr>
              <a:t>even telephone conversations get to be digitally registered and archived for later query</a:t>
            </a:r>
            <a:r>
              <a:rPr lang="pt-BR" sz="1800" dirty="0"/>
              <a:t>.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endParaRPr lang="pt-BR" sz="1800" dirty="0"/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pt-BR" sz="1800" dirty="0">
                <a:hlinkClick r:id="rId13"/>
              </a:rPr>
              <a:t>Collective tasks and project are proposed via messages</a:t>
            </a:r>
            <a:r>
              <a:rPr lang="pt-BR" sz="1800" dirty="0"/>
              <a:t>, </a:t>
            </a:r>
            <a:br>
              <a:rPr lang="pt-BR" sz="1800" dirty="0"/>
            </a:br>
            <a:r>
              <a:rPr lang="pt-BR" sz="1800" dirty="0">
                <a:hlinkClick r:id="rId14"/>
              </a:rPr>
              <a:t>the same format used to start the most successful free software of all times: Linux</a:t>
            </a:r>
            <a:r>
              <a:rPr lang="pt-BR" sz="18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26173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7CAB9-53BF-2A4A-A70C-1812D000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idea: the collective action triad*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105EA-2645-1848-9939-BF975A11B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800" b="1" dirty="0"/>
              <a:t>1</a:t>
            </a:r>
            <a:r>
              <a:rPr lang="en-US" sz="4800" b="1" baseline="30000" dirty="0"/>
              <a:t>st</a:t>
            </a:r>
            <a:r>
              <a:rPr lang="en-US" sz="4800" b="1" dirty="0"/>
              <a:t> Coordination</a:t>
            </a: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800" b="1" dirty="0"/>
              <a:t>2</a:t>
            </a:r>
            <a:r>
              <a:rPr lang="en-US" sz="4800" b="1" baseline="30000" dirty="0"/>
              <a:t>nd</a:t>
            </a:r>
            <a:r>
              <a:rPr lang="en-US" sz="4800" b="1" dirty="0"/>
              <a:t> Collaboration</a:t>
            </a:r>
            <a:endParaRPr lang="en-US" sz="4800" b="1" dirty="0">
              <a:effectLst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800" b="1" dirty="0"/>
              <a:t>3</a:t>
            </a:r>
            <a:r>
              <a:rPr lang="en-US" sz="4800" b="1" baseline="30000" dirty="0"/>
              <a:t>rd</a:t>
            </a:r>
            <a:r>
              <a:rPr lang="en-US" sz="4800" b="1" dirty="0"/>
              <a:t> Cooperation</a:t>
            </a:r>
          </a:p>
        </p:txBody>
      </p:sp>
      <p:pic>
        <p:nvPicPr>
          <p:cNvPr id="4" name="Picture 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88BF68D1-1CFE-8445-92AD-8C5EC5A33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7210" y="6365414"/>
            <a:ext cx="494790" cy="49479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343FF4-015A-B440-9AEB-086E4B84A09E}"/>
              </a:ext>
            </a:extLst>
          </p:cNvPr>
          <p:cNvSpPr txBox="1"/>
          <p:nvPr/>
        </p:nvSpPr>
        <p:spPr>
          <a:xfrm>
            <a:off x="5671475" y="5942568"/>
            <a:ext cx="567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Ubuntu" panose="020B0504030602030204" pitchFamily="34" charset="0"/>
              </a:rPr>
              <a:t>* Inspired by Charles Sanders Peirce phenomenology</a:t>
            </a:r>
          </a:p>
        </p:txBody>
      </p:sp>
    </p:spTree>
    <p:extLst>
      <p:ext uri="{BB962C8B-B14F-4D97-AF65-F5344CB8AC3E}">
        <p14:creationId xmlns:p14="http://schemas.microsoft.com/office/powerpoint/2010/main" val="3536900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7830E9-9C7F-CC47-9208-873689DB90D4}"/>
              </a:ext>
            </a:extLst>
          </p:cNvPr>
          <p:cNvSpPr txBox="1"/>
          <p:nvPr/>
        </p:nvSpPr>
        <p:spPr>
          <a:xfrm>
            <a:off x="4111309" y="3191841"/>
            <a:ext cx="3969378" cy="923330"/>
          </a:xfrm>
          <a:prstGeom prst="rect">
            <a:avLst/>
          </a:prstGeom>
          <a:solidFill>
            <a:srgbClr val="18563F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err="1">
                <a:solidFill>
                  <a:schemeClr val="bg1"/>
                </a:solidFill>
                <a:latin typeface="Ubuntu" panose="020B0504030602030204" pitchFamily="34" charset="0"/>
              </a:rPr>
              <a:t>Thank</a:t>
            </a:r>
            <a:r>
              <a:rPr lang="pt-BR" sz="5400" b="1" dirty="0">
                <a:solidFill>
                  <a:schemeClr val="bg1"/>
                </a:solidFill>
                <a:latin typeface="Ubuntu" panose="020B0504030602030204" pitchFamily="34" charset="0"/>
              </a:rPr>
              <a:t> </a:t>
            </a:r>
            <a:r>
              <a:rPr lang="pt-BR" sz="5400" b="1" dirty="0" err="1">
                <a:solidFill>
                  <a:schemeClr val="bg1"/>
                </a:solidFill>
                <a:latin typeface="Ubuntu" panose="020B0504030602030204" pitchFamily="34" charset="0"/>
              </a:rPr>
              <a:t>you</a:t>
            </a:r>
            <a:r>
              <a:rPr lang="pt-BR" sz="5400" b="1" dirty="0">
                <a:solidFill>
                  <a:schemeClr val="bg1"/>
                </a:solidFill>
                <a:latin typeface="Ubuntu" panose="020B0504030602030204" pitchFamily="34" charset="0"/>
              </a:rPr>
              <a:t>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7EE191-7C1F-7343-B428-7D236332C395}"/>
              </a:ext>
            </a:extLst>
          </p:cNvPr>
          <p:cNvSpPr/>
          <p:nvPr/>
        </p:nvSpPr>
        <p:spPr>
          <a:xfrm>
            <a:off x="4458021" y="4115171"/>
            <a:ext cx="32759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3200" b="1" dirty="0">
                <a:solidFill>
                  <a:srgbClr val="18563F"/>
                </a:solidFill>
                <a:latin typeface="Ubuntu" panose="020B0504030602030204" pitchFamily="34" charset="0"/>
              </a:rPr>
              <a:t>Hermano Cintra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F256DE-1A7D-5046-AF33-4A33BDC7C78F}"/>
              </a:ext>
            </a:extLst>
          </p:cNvPr>
          <p:cNvSpPr txBox="1"/>
          <p:nvPr/>
        </p:nvSpPr>
        <p:spPr>
          <a:xfrm>
            <a:off x="4993678" y="4853835"/>
            <a:ext cx="220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err="1">
                <a:solidFill>
                  <a:srgbClr val="DAAA00"/>
                </a:solidFill>
                <a:latin typeface="Ubuntu" panose="020B0504030602030204" pitchFamily="34" charset="0"/>
              </a:rPr>
              <a:t>hcintra@gmail.com</a:t>
            </a:r>
            <a:endParaRPr lang="pt-BR" dirty="0">
              <a:solidFill>
                <a:srgbClr val="DAAA00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241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5FEA7A-7530-8841-B471-B654206663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548" r="1" b="23250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  <p:pic>
        <p:nvPicPr>
          <p:cNvPr id="6" name="Picture 5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80713137-D094-BA4E-B4B4-1A21E98548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97210" y="6367666"/>
            <a:ext cx="494790" cy="49479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578805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D46711-7166-3C45-88DC-57CD3591C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Nicholas </a:t>
            </a:r>
            <a:r>
              <a:rPr lang="pt-BR" dirty="0" err="1"/>
              <a:t>Negroponte</a:t>
            </a:r>
            <a:endParaRPr lang="pt-B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C6E1E8-04E8-9647-98A0-0C6080270A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/>
              <a:t>Diretor fundador do MIT </a:t>
            </a:r>
            <a:r>
              <a:rPr lang="pt-BR" sz="2400" dirty="0" err="1"/>
              <a:t>MediaLab</a:t>
            </a:r>
            <a:endParaRPr lang="pt-BR" sz="2400" dirty="0"/>
          </a:p>
          <a:p>
            <a:pPr marL="0" indent="0">
              <a:buNone/>
            </a:pPr>
            <a:r>
              <a:rPr lang="en-US" sz="1600" dirty="0">
                <a:hlinkClick r:id="rId3"/>
              </a:rPr>
              <a:t>https://pt.wikipedia.org/wiki/Nicholas_Negroponte</a:t>
            </a:r>
            <a:endParaRPr lang="pt-BR" sz="16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D56712C-E592-224B-A8CD-50989599822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186378" y="1089000"/>
            <a:ext cx="3744000" cy="4680000"/>
          </a:xfrm>
          <a:prstGeom prst="rect">
            <a:avLst/>
          </a:prstGeom>
        </p:spPr>
      </p:pic>
      <p:pic>
        <p:nvPicPr>
          <p:cNvPr id="11" name="Picture 10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01C0B1F2-5AAB-B54C-8EC7-2DDEDF675C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97210" y="6367666"/>
            <a:ext cx="494790" cy="49479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897693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7DFF3E12-E085-BD47-9D5D-69F54111AF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34" r="-1" b="-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  <p:pic>
        <p:nvPicPr>
          <p:cNvPr id="5" name="Picture 4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81475067-2FF3-5545-9013-3FE8FDBD9D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97210" y="6367666"/>
            <a:ext cx="494790" cy="49479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901189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F4D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24290A5E-6688-D64E-8BFA-948FE6B9D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7210" y="6367666"/>
            <a:ext cx="494790" cy="4947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1CC1B72-4186-4244-A2E7-29E3C7F65E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697" y="1036770"/>
            <a:ext cx="10340606" cy="478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31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7ACC14-0EB7-CF42-815D-016973DBBF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3428" b="3726"/>
          <a:stretch/>
        </p:blipFill>
        <p:spPr>
          <a:xfrm>
            <a:off x="321600" y="123787"/>
            <a:ext cx="11548800" cy="6372263"/>
          </a:xfrm>
          <a:prstGeom prst="rect">
            <a:avLst/>
          </a:prstGeom>
        </p:spPr>
      </p:pic>
      <p:pic>
        <p:nvPicPr>
          <p:cNvPr id="3" name="Picture 2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69743944-BAC4-CF4E-8157-43A1E262B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97210" y="6367666"/>
            <a:ext cx="494790" cy="49479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856131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D46711-7166-3C45-88DC-57CD3591C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Manuel </a:t>
            </a:r>
            <a:r>
              <a:rPr lang="pt-BR" dirty="0" err="1"/>
              <a:t>Castells</a:t>
            </a:r>
            <a:endParaRPr lang="pt-B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C6E1E8-04E8-9647-98A0-0C6080270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 err="1"/>
              <a:t>Chair</a:t>
            </a:r>
            <a:r>
              <a:rPr lang="pt-BR" sz="2400" dirty="0"/>
              <a:t> Professor </a:t>
            </a:r>
            <a:r>
              <a:rPr lang="pt-BR" sz="2400" dirty="0" err="1"/>
              <a:t>of</a:t>
            </a:r>
            <a:r>
              <a:rPr lang="pt-BR" sz="2400" dirty="0"/>
              <a:t> Communication Technology </a:t>
            </a:r>
            <a:r>
              <a:rPr lang="pt-BR" sz="2400" dirty="0" err="1"/>
              <a:t>and</a:t>
            </a:r>
            <a:r>
              <a:rPr lang="pt-BR" sz="2400" dirty="0"/>
              <a:t> </a:t>
            </a:r>
            <a:r>
              <a:rPr lang="pt-BR" sz="2400" dirty="0" err="1"/>
              <a:t>Society</a:t>
            </a:r>
            <a:r>
              <a:rPr lang="pt-BR" sz="2400" dirty="0"/>
              <a:t> </a:t>
            </a:r>
            <a:r>
              <a:rPr lang="pt-BR" sz="2400" dirty="0" err="1"/>
              <a:t>at</a:t>
            </a:r>
            <a:r>
              <a:rPr lang="pt-BR" sz="2400" dirty="0"/>
              <a:t> USC</a:t>
            </a:r>
          </a:p>
          <a:p>
            <a:pPr marL="0" indent="0">
              <a:buNone/>
            </a:pPr>
            <a:r>
              <a:rPr lang="en-US" sz="1600" dirty="0">
                <a:hlinkClick r:id="rId3"/>
              </a:rPr>
              <a:t>https://pt.wikipedia.org/wiki/Manuel_Castells</a:t>
            </a:r>
            <a:endParaRPr lang="pt-BR" sz="1600" dirty="0"/>
          </a:p>
        </p:txBody>
      </p:sp>
      <p:pic>
        <p:nvPicPr>
          <p:cNvPr id="11" name="Picture 10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01C0B1F2-5AAB-B54C-8EC7-2DDEDF675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97210" y="6367666"/>
            <a:ext cx="494790" cy="4947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4B49C6A-A571-4841-A9AA-BF14EE49DA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999081" y="804465"/>
            <a:ext cx="3936801" cy="52490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AB7F78-760C-4445-8EFD-78711E89EA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9040" y="3117294"/>
            <a:ext cx="1899920" cy="293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514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554CFF-057C-3143-ACCF-A4EB4AE3C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651" y="873688"/>
            <a:ext cx="3611423" cy="51106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9E1CB536-A733-0A4C-BD57-BEF8876E99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97210" y="6367666"/>
            <a:ext cx="494790" cy="49479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43215D-A6F1-4040-9C7D-5775AEF86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0925" y="873688"/>
            <a:ext cx="3611424" cy="511062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52569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7CAB9-53BF-2A4A-A70C-1812D000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discovery: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105EA-2645-1848-9939-BF975A11B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b="1" dirty="0"/>
              <a:t>It is the practices, stupid! (not the Technologies)</a:t>
            </a:r>
            <a:r>
              <a:rPr lang="en-US" dirty="0">
                <a:effectLst/>
              </a:rPr>
              <a:t>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Clear practices, written, in detail, known by all insiders, </a:t>
            </a:r>
            <a:br>
              <a:rPr lang="en-US" dirty="0"/>
            </a:br>
            <a:r>
              <a:rPr lang="en-US" dirty="0"/>
              <a:t>taught to all newcomers.</a:t>
            </a:r>
          </a:p>
        </p:txBody>
      </p:sp>
      <p:pic>
        <p:nvPicPr>
          <p:cNvPr id="4" name="Picture 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88BF68D1-1CFE-8445-92AD-8C5EC5A33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7210" y="6367666"/>
            <a:ext cx="494790" cy="49479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70834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1473</TotalTime>
  <Words>1265</Words>
  <Application>Microsoft Macintosh PowerPoint</Application>
  <PresentationFormat>Widescreen</PresentationFormat>
  <Paragraphs>89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Ubuntu</vt:lpstr>
      <vt:lpstr>Office Theme</vt:lpstr>
      <vt:lpstr>PowerPoint Presentation</vt:lpstr>
      <vt:lpstr>PowerPoint Presentation</vt:lpstr>
      <vt:lpstr>Nicholas Negroponte</vt:lpstr>
      <vt:lpstr>PowerPoint Presentation</vt:lpstr>
      <vt:lpstr>PowerPoint Presentation</vt:lpstr>
      <vt:lpstr>PowerPoint Presentation</vt:lpstr>
      <vt:lpstr>Manuel Castells</vt:lpstr>
      <vt:lpstr>PowerPoint Presentation</vt:lpstr>
      <vt:lpstr>First discovery:</vt:lpstr>
      <vt:lpstr>Let’s see:</vt:lpstr>
      <vt:lpstr>Second discovery :</vt:lpstr>
      <vt:lpstr>Let’s see:</vt:lpstr>
      <vt:lpstr>Third practice :</vt:lpstr>
      <vt:lpstr>Let’s see:</vt:lpstr>
      <vt:lpstr>Last idea: the collective action triad*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Hermano Cintra</dc:creator>
  <cp:lastModifiedBy>Hermano Cintra</cp:lastModifiedBy>
  <cp:revision>45</cp:revision>
  <dcterms:created xsi:type="dcterms:W3CDTF">2020-04-15T05:56:29Z</dcterms:created>
  <dcterms:modified xsi:type="dcterms:W3CDTF">2020-04-30T14:09:17Z</dcterms:modified>
</cp:coreProperties>
</file>